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8BE79B1-CBC3-459C-892A-A03DF30A51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3023214-088B-41CF-85DD-E4D22B065B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836" y="1"/>
            <a:ext cx="2945659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67A95F-62A1-4B3E-8F70-69B0E0F8AD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010"/>
            <a:ext cx="2945659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EFA158-8203-4BE7-BC83-2EA85E8A08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836" y="9428010"/>
            <a:ext cx="2945659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E8333-7224-4FD0-BD11-983087BCB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98466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B315C-1159-4494-BB51-A9C829BFB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604159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BAF53A-CDFD-4650-AFBC-77AEA7A5C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9A7A0D7-C1F0-479B-B7CA-13EEA7E1C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B70133-EE32-4FC0-9349-336455C2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138B9D-7D8C-4565-83CE-7376F72B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49C44B-8C6B-47B2-9FE4-31981B92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23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C82D8A-CBD9-4ADF-B8C1-77631813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4002DFF-34E7-4D18-81F9-1E782F39D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8E4AB7-B1A6-4364-8521-D8D7E6B9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F20C31-D143-433A-B408-F3A14352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5EBE4E-CC20-4E18-BFC7-34F294DE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80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0149E1B-969F-4558-ADC8-CA506C16C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3DF3538-D746-4F57-8DE1-82A922F64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4557CB-317D-47F1-ABC2-7D6116C0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14BEF9-CB70-480E-82D7-7994E9DB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E2197A-FAF6-462B-BD5D-4F478ED4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64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F2A882-AD59-4A86-9493-6A4D727C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E9F857-8DE4-470E-8BBB-6C8C51BDF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CE3147-ACE0-4CCC-AF86-80295793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F8BB9E-7084-443A-9A50-97BB1837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7EAB22-CD21-4CD7-86E6-B8464332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91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7548E3-0E6E-4D98-BB77-D1FE10AF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55DB90-5192-4AE2-AD95-29CB4BF3C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85E076-9F6E-49B7-B23E-3A75E893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401922-093A-4D50-A20B-9C721D7B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8D833-B9EF-4447-9B82-3B874A4B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43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5CA519-C0D5-4E77-8B80-6EF418D6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BDE856-21B5-4423-AF4F-D73725298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67EB94-5D8E-4B0A-B016-EA5D1B3EF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70DE189-CF5F-480A-AD93-38AE9A88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1A994F-C423-41DE-A7D2-A0650F77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B25F42C-B31C-42B2-92D5-94B7E9D0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37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981252-D8F7-409A-88D4-832F6852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32A6CC-3243-495E-8610-8A410AD7F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EC5972-EAFA-44F5-9B4C-6133446D6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7643B5C-C0D4-4704-804A-64349F49F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C3C9CC5-9D88-457F-A686-6EC27C81C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647DA53-70E8-4B32-87E2-696CAE87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B8B3CE1-D6A1-487D-A7CE-F9F84B0A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12A396-5FA3-4966-9C22-1EF6A4C2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61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2D073D-C705-4872-AD7E-AB9D504B8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2A9CA1B-331D-4E3E-93EA-3FD0142E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3EE781F-CF9B-49E9-B2E8-1A208C58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F09F73-54FE-488A-95EF-8837478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81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BF865FF-649D-4269-B811-27A63A8A6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429B848-5A60-4E15-A3D8-F06F989D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720F38-50A3-4BBF-9FF9-DF7A1B9A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06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3A1DB3-670B-4420-B9CD-AB5D3718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915CE5-A99B-4696-8A27-3E797959D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6DB9D12-0A7B-4003-8E9B-CB30E8C99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BA70D4-3636-46C6-A2B8-46E2892D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C59187C-93B1-48E8-B97F-7FD747C5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3D4A85-29B2-4C19-B0E6-85D10FDE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41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597DA1-1498-42F5-8E54-0A8C7B20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AB43771-13C9-4990-90F3-2A396C2D5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780EB89-602C-4F97-B4EF-F6D67E6A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C0F76A-CB2E-4425-9FCE-4BCD30C8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72E939C-1798-4EA3-9B16-23E0C3B87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58CBA6-2C7D-4775-996C-28C6BA53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4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5003F00-5F54-49B2-ABDC-EBB99E95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04B762-2ED5-4F79-8E45-7DA3261FC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766615-A03C-4CA6-B0C0-5A2A50B8C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7831EA-FCB0-44E9-B3EC-B4A46332F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1710B4-F561-4DE4-9AAD-A0CD01418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73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B84C9-7B20-4801-8D60-759B29CEF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02790"/>
          </a:xfrm>
        </p:spPr>
        <p:txBody>
          <a:bodyPr>
            <a:normAutofit/>
          </a:bodyPr>
          <a:lstStyle/>
          <a:p>
            <a:r>
              <a:rPr lang="pl-PL" sz="4800" b="1" dirty="0"/>
              <a:t>WPROWADZENIE </a:t>
            </a:r>
            <a:br>
              <a:rPr lang="pl-PL" sz="4800" b="1" dirty="0"/>
            </a:br>
            <a:r>
              <a:rPr lang="pl-PL" sz="4800" b="1" dirty="0"/>
              <a:t>DO </a:t>
            </a:r>
            <a:r>
              <a:rPr lang="pl-PL" sz="4800" b="1" dirty="0" err="1"/>
              <a:t>ZOOM’a</a:t>
            </a:r>
            <a:endParaRPr lang="pl-PL" sz="48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085B393-B05C-4C91-9296-FD1F797DD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608" y="5615593"/>
            <a:ext cx="229839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5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B84C9-7B20-4801-8D60-759B29CEF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3945"/>
            <a:ext cx="9144000" cy="42706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pl-PL" sz="2400" dirty="0">
                <a:latin typeface="+mn-lt"/>
              </a:rPr>
              <a:t>W przypadku problemów technicznych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z logowaniem, prosimy o kontakt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z NSZZ „Solidarność”: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Katarzyna Jażdżewska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tel. 727 570 337</a:t>
            </a:r>
            <a:br>
              <a:rPr lang="pl-PL" sz="2400" dirty="0">
                <a:latin typeface="+mn-lt"/>
              </a:rPr>
            </a:br>
            <a:br>
              <a:rPr lang="pl-PL" sz="2400" dirty="0">
                <a:latin typeface="+mn-lt"/>
              </a:rPr>
            </a:b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zobaczenia </a:t>
            </a:r>
            <a:b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platformie ZOOM</a:t>
            </a:r>
            <a:endParaRPr lang="pl-PL" sz="24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5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B84C9-7B20-4801-8D60-759B29CEF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2147"/>
            <a:ext cx="9144000" cy="2396658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+mn-lt"/>
              </a:rPr>
              <a:t>Na platformie ZOOM warunki konferencji będą zbliżone do warunków rzeczywistych – spotkanie w sali konferencyjnej – możliwa będzie rozmowa głosowa wszystkich uczestników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 (oraz rozmowa na czacie).</a:t>
            </a:r>
            <a:br>
              <a:rPr lang="pl-PL" sz="1800" dirty="0">
                <a:latin typeface="+mn-lt"/>
              </a:rPr>
            </a:br>
            <a:br>
              <a:rPr lang="pl-PL" sz="1800" dirty="0">
                <a:latin typeface="+mn-lt"/>
              </a:rPr>
            </a:br>
            <a:r>
              <a:rPr lang="pl-PL" altLang="pl-PL" sz="24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Dzięki platformie ZOOM wszyscy uczestnicy szkolenia będą się widzieli.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743DE28-EA86-4B33-B59F-04E970F09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4854"/>
            <a:ext cx="9144000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l-PL" altLang="pl-PL" dirty="0">
                <a:solidFill>
                  <a:srgbClr val="FF0000"/>
                </a:solidFill>
                <a:cs typeface="Arial" panose="020B0604020202020204" pitchFamily="34" charset="0"/>
              </a:rPr>
              <a:t>Zadbajmy o odpowiednie warunki, by czuć się komfortowo: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l-PL" altLang="pl-PL" dirty="0">
                <a:solidFill>
                  <a:srgbClr val="FF0000"/>
                </a:solidFill>
                <a:cs typeface="Arial" panose="020B0604020202020204" pitchFamily="34" charset="0"/>
              </a:rPr>
              <a:t>stanowisko pracy, tło, ubiór itp.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l-PL" altLang="pl-PL" dirty="0">
                <a:solidFill>
                  <a:srgbClr val="FF0000"/>
                </a:solidFill>
                <a:cs typeface="Arial" panose="020B0604020202020204" pitchFamily="34" charset="0"/>
              </a:rPr>
              <a:t>Jeżeli to możliwe używajmy słuchawek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l-PL" altLang="pl-PL" b="1" dirty="0">
                <a:solidFill>
                  <a:srgbClr val="FF0000"/>
                </a:solidFill>
                <a:cs typeface="Arial" panose="020B0604020202020204" pitchFamily="34" charset="0"/>
              </a:rPr>
              <a:t>z mikrofonem </a:t>
            </a:r>
            <a:r>
              <a:rPr lang="pl-PL" altLang="pl-PL" dirty="0">
                <a:solidFill>
                  <a:srgbClr val="FF0000"/>
                </a:solidFill>
                <a:cs typeface="Arial" panose="020B0604020202020204" pitchFamily="34" charset="0"/>
              </a:rPr>
              <a:t>(poprawi to jakość dźwięku).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9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B84C9-7B20-4801-8D60-759B29CEF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W treści wiadomości e-mail, którą Państwo otrzymacie, będzie znajdować się link do spotkania, numer identyfikacyjny spotkania (Meeting ID) i hasło dostępu (</a:t>
            </a:r>
            <a:r>
              <a:rPr lang="pl-PL" sz="2400" dirty="0" err="1">
                <a:latin typeface="+mn-lt"/>
              </a:rPr>
              <a:t>Passcode</a:t>
            </a:r>
            <a:r>
              <a:rPr lang="pl-PL" sz="2400" dirty="0">
                <a:latin typeface="+mn-lt"/>
              </a:rPr>
              <a:t>).</a:t>
            </a:r>
            <a:br>
              <a:rPr lang="pl-PL" sz="2400" dirty="0">
                <a:latin typeface="+mn-lt"/>
              </a:rPr>
            </a:b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743DE28-EA86-4B33-B59F-04E970F09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1693"/>
            <a:ext cx="9144000" cy="15670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 dirty="0">
                <a:cs typeface="Arial"/>
              </a:rPr>
              <a:t>Do spotkania można dołączyć klikając na otrzymany e-mailem link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 b="1" dirty="0">
                <a:cs typeface="Arial"/>
              </a:rPr>
              <a:t>lub</a:t>
            </a:r>
            <a:r>
              <a:rPr lang="pl-PL" altLang="pl-PL" dirty="0">
                <a:cs typeface="Arial"/>
              </a:rPr>
              <a:t> po uruchomieniu aplikacji ZOOM wpisać „Meeting ID”, a następnie „</a:t>
            </a:r>
            <a:r>
              <a:rPr lang="pl-PL" altLang="pl-PL" dirty="0" err="1">
                <a:cs typeface="Arial"/>
              </a:rPr>
              <a:t>Passcode</a:t>
            </a:r>
            <a:r>
              <a:rPr lang="pl-PL" altLang="pl-PL" dirty="0">
                <a:cs typeface="Arial"/>
              </a:rPr>
              <a:t>”.</a:t>
            </a:r>
            <a:endParaRPr lang="pl-P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FE5031B-78AB-4B44-A4A2-AC4939D97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28" y="2941277"/>
            <a:ext cx="1098594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9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B84C9-7B20-4801-8D60-759B29CEF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55417"/>
          </a:xfrm>
        </p:spPr>
        <p:txBody>
          <a:bodyPr>
            <a:normAutofit/>
          </a:bodyPr>
          <a:lstStyle/>
          <a:p>
            <a:r>
              <a:rPr lang="pl-PL" alt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Kliknij na link (jeśli link nie będzie aktywny skopiuj go do przeglądarki internetowej).</a:t>
            </a:r>
            <a:endParaRPr lang="pl-PL" sz="24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grpSp>
        <p:nvGrpSpPr>
          <p:cNvPr id="16" name="Grupa 3">
            <a:extLst>
              <a:ext uri="{FF2B5EF4-FFF2-40B4-BE49-F238E27FC236}">
                <a16:creationId xmlns:a16="http://schemas.microsoft.com/office/drawing/2014/main" id="{0FD3ABB2-DD04-492B-88E6-2067D518B281}"/>
              </a:ext>
            </a:extLst>
          </p:cNvPr>
          <p:cNvGrpSpPr>
            <a:grpSpLocks/>
          </p:cNvGrpSpPr>
          <p:nvPr/>
        </p:nvGrpSpPr>
        <p:grpSpPr bwMode="auto">
          <a:xfrm>
            <a:off x="688442" y="2022888"/>
            <a:ext cx="11015902" cy="3842691"/>
            <a:chOff x="261243" y="1894810"/>
            <a:chExt cx="11669514" cy="4421481"/>
          </a:xfrm>
        </p:grpSpPr>
        <p:pic>
          <p:nvPicPr>
            <p:cNvPr id="17" name="Obraz 4">
              <a:extLst>
                <a:ext uri="{FF2B5EF4-FFF2-40B4-BE49-F238E27FC236}">
                  <a16:creationId xmlns:a16="http://schemas.microsoft.com/office/drawing/2014/main" id="{050ADF85-83DB-4A19-BEA1-5AAB4095B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43" y="2641763"/>
              <a:ext cx="7977881" cy="367452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pole tekstowe 5">
              <a:extLst>
                <a:ext uri="{FF2B5EF4-FFF2-40B4-BE49-F238E27FC236}">
                  <a16:creationId xmlns:a16="http://schemas.microsoft.com/office/drawing/2014/main" id="{B27F999E-04DA-4D10-99B9-E0FD2B958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525" y="1894810"/>
              <a:ext cx="3581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Pojawi się następujący widok:</a:t>
              </a:r>
            </a:p>
          </p:txBody>
        </p:sp>
        <p:sp>
          <p:nvSpPr>
            <p:cNvPr id="19" name="pole tekstowe 6">
              <a:extLst>
                <a:ext uri="{FF2B5EF4-FFF2-40B4-BE49-F238E27FC236}">
                  <a16:creationId xmlns:a16="http://schemas.microsoft.com/office/drawing/2014/main" id="{575CB508-6F62-46F0-A32E-38E268672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2501" y="2094865"/>
              <a:ext cx="26860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Kliknij „Otwórz”.</a:t>
              </a:r>
            </a:p>
          </p:txBody>
        </p:sp>
        <p:pic>
          <p:nvPicPr>
            <p:cNvPr id="20" name="Obraz 7">
              <a:extLst>
                <a:ext uri="{FF2B5EF4-FFF2-40B4-BE49-F238E27FC236}">
                  <a16:creationId xmlns:a16="http://schemas.microsoft.com/office/drawing/2014/main" id="{971AC4BE-0EE5-474A-B47C-1759ADE6A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3304" y="3146236"/>
              <a:ext cx="2537453" cy="229478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Strzałka: w prawo 16">
              <a:extLst>
                <a:ext uri="{FF2B5EF4-FFF2-40B4-BE49-F238E27FC236}">
                  <a16:creationId xmlns:a16="http://schemas.microsoft.com/office/drawing/2014/main" id="{E7D5A76E-2EF9-4A60-BFB1-143927905DC1}"/>
                </a:ext>
              </a:extLst>
            </p:cNvPr>
            <p:cNvSpPr/>
            <p:nvPr/>
          </p:nvSpPr>
          <p:spPr>
            <a:xfrm>
              <a:off x="8468067" y="3802806"/>
              <a:ext cx="695828" cy="39955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cxnSp>
          <p:nvCxnSpPr>
            <p:cNvPr id="22" name="Łącznik prosty ze strzałką 21">
              <a:extLst>
                <a:ext uri="{FF2B5EF4-FFF2-40B4-BE49-F238E27FC236}">
                  <a16:creationId xmlns:a16="http://schemas.microsoft.com/office/drawing/2014/main" id="{5B18668B-DB7A-45C7-ABBC-0CFDB1620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93442" y="2495018"/>
              <a:ext cx="2553015" cy="250116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>
              <a:extLst>
                <a:ext uri="{FF2B5EF4-FFF2-40B4-BE49-F238E27FC236}">
                  <a16:creationId xmlns:a16="http://schemas.microsoft.com/office/drawing/2014/main" id="{6C03D09C-45A1-4190-920D-233A55356B4B}"/>
                </a:ext>
              </a:extLst>
            </p:cNvPr>
            <p:cNvCxnSpPr>
              <a:cxnSpLocks/>
            </p:cNvCxnSpPr>
            <p:nvPr/>
          </p:nvCxnSpPr>
          <p:spPr>
            <a:xfrm>
              <a:off x="3406452" y="2216916"/>
              <a:ext cx="396442" cy="2781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992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B84C9-7B20-4801-8D60-759B29CEF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grpSp>
        <p:nvGrpSpPr>
          <p:cNvPr id="8" name="Grupa 26">
            <a:extLst>
              <a:ext uri="{FF2B5EF4-FFF2-40B4-BE49-F238E27FC236}">
                <a16:creationId xmlns:a16="http://schemas.microsoft.com/office/drawing/2014/main" id="{23C90788-F43C-432C-A19F-7CC3394D4528}"/>
              </a:ext>
            </a:extLst>
          </p:cNvPr>
          <p:cNvGrpSpPr>
            <a:grpSpLocks/>
          </p:cNvGrpSpPr>
          <p:nvPr/>
        </p:nvGrpSpPr>
        <p:grpSpPr bwMode="auto">
          <a:xfrm>
            <a:off x="688442" y="1471160"/>
            <a:ext cx="11015902" cy="4418652"/>
            <a:chOff x="278781" y="1050081"/>
            <a:chExt cx="11252973" cy="5490661"/>
          </a:xfrm>
        </p:grpSpPr>
        <p:sp>
          <p:nvSpPr>
            <p:cNvPr id="9" name="pole tekstowe 27">
              <a:extLst>
                <a:ext uri="{FF2B5EF4-FFF2-40B4-BE49-F238E27FC236}">
                  <a16:creationId xmlns:a16="http://schemas.microsoft.com/office/drawing/2014/main" id="{AAFD3E0E-0519-4E36-A5EC-0B7538E4E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781" y="6140632"/>
              <a:ext cx="67655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Dołącz do spotkania klikając: </a:t>
              </a:r>
              <a:r>
                <a:rPr lang="pl-PL" altLang="pl-PL" sz="20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Join with Computer Audio.</a:t>
              </a:r>
              <a:endParaRPr lang="pl-PL" altLang="pl-PL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Obraz 28">
              <a:extLst>
                <a:ext uri="{FF2B5EF4-FFF2-40B4-BE49-F238E27FC236}">
                  <a16:creationId xmlns:a16="http://schemas.microsoft.com/office/drawing/2014/main" id="{9197C475-7B02-4D54-834D-6BCA66E21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81" y="1254248"/>
              <a:ext cx="2425823" cy="21938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Strzałka: w prawo 4">
              <a:extLst>
                <a:ext uri="{FF2B5EF4-FFF2-40B4-BE49-F238E27FC236}">
                  <a16:creationId xmlns:a16="http://schemas.microsoft.com/office/drawing/2014/main" id="{B893866A-2B8D-4CDC-BC3F-DBF0774C7997}"/>
                </a:ext>
              </a:extLst>
            </p:cNvPr>
            <p:cNvSpPr/>
            <p:nvPr/>
          </p:nvSpPr>
          <p:spPr>
            <a:xfrm>
              <a:off x="2928373" y="1950600"/>
              <a:ext cx="695128" cy="40023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12" name="Obraz 30" descr="Obraz zawierający zrzut ekranu, monitor, ekran, czarny&#10;&#10;Opis wygenerowany automatycznie">
              <a:extLst>
                <a:ext uri="{FF2B5EF4-FFF2-40B4-BE49-F238E27FC236}">
                  <a16:creationId xmlns:a16="http://schemas.microsoft.com/office/drawing/2014/main" id="{88B81780-8AA9-4606-8CA8-17F7A9372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007" y="1050081"/>
              <a:ext cx="7683747" cy="479599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Łącznik prosty ze strzałką 12">
              <a:extLst>
                <a:ext uri="{FF2B5EF4-FFF2-40B4-BE49-F238E27FC236}">
                  <a16:creationId xmlns:a16="http://schemas.microsoft.com/office/drawing/2014/main" id="{05BF6A71-C848-4729-AAF3-FB6E35FAC6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8182" y="3333539"/>
              <a:ext cx="2409570" cy="289988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916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B84C9-7B20-4801-8D60-759B29CEF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51E78ED8-7DED-4139-AA3D-0C5281A85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6" y="4482030"/>
            <a:ext cx="11680948" cy="151803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grpSp>
        <p:nvGrpSpPr>
          <p:cNvPr id="8" name="Grupa 61">
            <a:extLst>
              <a:ext uri="{FF2B5EF4-FFF2-40B4-BE49-F238E27FC236}">
                <a16:creationId xmlns:a16="http://schemas.microsoft.com/office/drawing/2014/main" id="{92AF6FE0-2CDB-49B7-AE2C-0D3D49F20CBD}"/>
              </a:ext>
            </a:extLst>
          </p:cNvPr>
          <p:cNvGrpSpPr>
            <a:grpSpLocks/>
          </p:cNvGrpSpPr>
          <p:nvPr/>
        </p:nvGrpSpPr>
        <p:grpSpPr bwMode="auto">
          <a:xfrm>
            <a:off x="1113631" y="1258412"/>
            <a:ext cx="9964737" cy="3200400"/>
            <a:chOff x="731315" y="1062042"/>
            <a:chExt cx="9964503" cy="3201157"/>
          </a:xfrm>
        </p:grpSpPr>
        <p:pic>
          <p:nvPicPr>
            <p:cNvPr id="9" name="Obraz 3" descr="Obraz zawierający monitor, zrzut ekranu, ekran, czarny&#10;&#10;Opis wygenerowany automatycznie">
              <a:extLst>
                <a:ext uri="{FF2B5EF4-FFF2-40B4-BE49-F238E27FC236}">
                  <a16:creationId xmlns:a16="http://schemas.microsoft.com/office/drawing/2014/main" id="{E1A73E13-673C-4065-97C4-D88AAE6D0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277" y="1066687"/>
              <a:ext cx="4913541" cy="3191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4" descr="Obraz zawierający zrzut ekranu, monitor, ekran&#10;&#10;Opis wygenerowany automatycznie">
              <a:extLst>
                <a:ext uri="{FF2B5EF4-FFF2-40B4-BE49-F238E27FC236}">
                  <a16:creationId xmlns:a16="http://schemas.microsoft.com/office/drawing/2014/main" id="{79C2620F-6652-41BC-84AD-9478F5B24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315" y="1062042"/>
              <a:ext cx="4856484" cy="3201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Łącznik prosty ze strzałką 10">
              <a:extLst>
                <a:ext uri="{FF2B5EF4-FFF2-40B4-BE49-F238E27FC236}">
                  <a16:creationId xmlns:a16="http://schemas.microsoft.com/office/drawing/2014/main" id="{D633A6C2-326C-4FDF-A010-1100125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5204785" y="4128229"/>
              <a:ext cx="72547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ole tekstowe 2">
              <a:extLst>
                <a:ext uri="{FF2B5EF4-FFF2-40B4-BE49-F238E27FC236}">
                  <a16:creationId xmlns:a16="http://schemas.microsoft.com/office/drawing/2014/main" id="{F1C40544-AC57-4ABC-8C1B-753C5B1BC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760" y="3457844"/>
              <a:ext cx="4691226" cy="70788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58595B"/>
                  </a:solidFill>
                  <a:latin typeface="Tahoma" panose="020B0604030504040204" pitchFamily="34" charset="0"/>
                  <a:ea typeface="Roboto Light"/>
                  <a:cs typeface="Roboto Light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2000" b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Porusz kursorem, a w dolnej części ekranu pojawi się belka z funkcjami </a:t>
              </a:r>
            </a:p>
          </p:txBody>
        </p:sp>
      </p:grp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A19D393B-CE85-43E3-B92A-A33FE571E6AF}"/>
              </a:ext>
            </a:extLst>
          </p:cNvPr>
          <p:cNvCxnSpPr>
            <a:cxnSpLocks/>
          </p:cNvCxnSpPr>
          <p:nvPr/>
        </p:nvCxnSpPr>
        <p:spPr>
          <a:xfrm>
            <a:off x="8089424" y="4842164"/>
            <a:ext cx="0" cy="495503"/>
          </a:xfrm>
          <a:prstGeom prst="straightConnector1">
            <a:avLst/>
          </a:prstGeom>
          <a:ln w="15875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6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65D6AAE7-2C92-49E1-B0A0-2ADA8864019F}"/>
              </a:ext>
            </a:extLst>
          </p:cNvPr>
          <p:cNvSpPr/>
          <p:nvPr/>
        </p:nvSpPr>
        <p:spPr>
          <a:xfrm>
            <a:off x="688442" y="1221443"/>
            <a:ext cx="110159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/>
              <a:t>Kliknij na ikonę mikrofonu/kamery aby wyciszyć/wyłączyć lub włączyć mikrofon/kamerę.</a:t>
            </a:r>
          </a:p>
        </p:txBody>
      </p:sp>
      <p:pic>
        <p:nvPicPr>
          <p:cNvPr id="11" name="Obraz 2" descr="Obraz zawierający monitor, zrzut ekranu, ekran, telewizja&#10;&#10;Opis wygenerowany automatycznie">
            <a:extLst>
              <a:ext uri="{FF2B5EF4-FFF2-40B4-BE49-F238E27FC236}">
                <a16:creationId xmlns:a16="http://schemas.microsoft.com/office/drawing/2014/main" id="{E5847D80-4086-43AD-B6ED-F08CDF612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2" y="1834963"/>
            <a:ext cx="5040313" cy="3290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84257FA-7C2B-460B-8100-C84F54507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92" y="2193853"/>
            <a:ext cx="2381249" cy="59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5">
            <a:extLst>
              <a:ext uri="{FF2B5EF4-FFF2-40B4-BE49-F238E27FC236}">
                <a16:creationId xmlns:a16="http://schemas.microsoft.com/office/drawing/2014/main" id="{760A2220-0989-41C2-908E-A691BE18B1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93" y="3546547"/>
            <a:ext cx="2381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AE11D28D-2231-471E-9E6E-203BCF6607F1}"/>
              </a:ext>
            </a:extLst>
          </p:cNvPr>
          <p:cNvSpPr/>
          <p:nvPr/>
        </p:nvSpPr>
        <p:spPr>
          <a:xfrm>
            <a:off x="8783782" y="2171505"/>
            <a:ext cx="2220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Wyciszony mikrofon</a:t>
            </a:r>
          </a:p>
          <a:p>
            <a:r>
              <a:rPr lang="pl-PL" dirty="0"/>
              <a:t>i wyłączona kamera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DE6EAAD-E215-4373-B2B8-647CEE40F20C}"/>
              </a:ext>
            </a:extLst>
          </p:cNvPr>
          <p:cNvSpPr/>
          <p:nvPr/>
        </p:nvSpPr>
        <p:spPr>
          <a:xfrm>
            <a:off x="8783782" y="3511969"/>
            <a:ext cx="2220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Włączony mikrofon</a:t>
            </a:r>
          </a:p>
          <a:p>
            <a:r>
              <a:rPr lang="pl-PL" dirty="0"/>
              <a:t>i włączona kamera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E3EE1ADC-1283-4833-BF4A-0E485EA1FC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678350"/>
            <a:ext cx="5694858" cy="17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7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B84C9-7B20-4801-8D60-759B29CEF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4974"/>
            <a:ext cx="9144000" cy="2387600"/>
          </a:xfrm>
        </p:spPr>
        <p:txBody>
          <a:bodyPr>
            <a:normAutofit/>
          </a:bodyPr>
          <a:lstStyle/>
          <a:p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6B6F4D5C-2F04-4986-A92D-1F03396B7A6D}"/>
              </a:ext>
            </a:extLst>
          </p:cNvPr>
          <p:cNvSpPr/>
          <p:nvPr/>
        </p:nvSpPr>
        <p:spPr>
          <a:xfrm>
            <a:off x="5608344" y="1640038"/>
            <a:ext cx="60960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dirty="0"/>
              <a:t>„Chat”: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tu pojawią się ważne informacje i komunikaty techniczne moderatora spotkania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tu można zgłaszać ewentualne problemy (połączenie, zanik głosu, prośba o pomoc ze znalezieniem funkcji)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organizator spotkania, będzie monitorował wpisy i udzielał pomocy na bieżąco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b="1" dirty="0"/>
          </a:p>
          <a:p>
            <a:endParaRPr lang="pl-PL" sz="22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9234881-D6F6-43FC-9C4D-CDA6CB5214E8}"/>
              </a:ext>
            </a:extLst>
          </p:cNvPr>
          <p:cNvSpPr/>
          <p:nvPr/>
        </p:nvSpPr>
        <p:spPr>
          <a:xfrm>
            <a:off x="591565" y="2833083"/>
            <a:ext cx="42199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KLIKNIJ </a:t>
            </a:r>
            <a:r>
              <a:rPr lang="pl-PL" sz="2200" b="1" dirty="0"/>
              <a:t>„Chat” </a:t>
            </a:r>
            <a:r>
              <a:rPr lang="pl-PL" sz="2200" dirty="0"/>
              <a:t>– by uzyskać dostęp do okna komunikacji tekstowej „czatu”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na BELCE pojawi się komunikat, gdy dodany zostanie nowy wpis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21801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B84C9-7B20-4801-8D60-759B29CEF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9510"/>
          </a:xfrm>
        </p:spPr>
        <p:txBody>
          <a:bodyPr>
            <a:normAutofit/>
          </a:bodyPr>
          <a:lstStyle/>
          <a:p>
            <a:pPr algn="l"/>
            <a:r>
              <a:rPr lang="pl-PL" sz="2400" dirty="0">
                <a:latin typeface="+mn-lt"/>
              </a:rPr>
              <a:t>Podsumowując, przygotuj swój ekran w następujący sposób:</a:t>
            </a:r>
            <a:br>
              <a:rPr lang="pl-PL" sz="2400" dirty="0">
                <a:latin typeface="+mn-lt"/>
              </a:rPr>
            </a:b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- pobierz Zoom na komputer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- wycisz swój mikrofon do czasu rozpoczęcia spotkania (przycisk „</a:t>
            </a:r>
            <a:r>
              <a:rPr lang="pl-PL" sz="2400" dirty="0" err="1">
                <a:latin typeface="+mn-lt"/>
              </a:rPr>
              <a:t>mute</a:t>
            </a:r>
            <a:r>
              <a:rPr lang="pl-PL" sz="2400" dirty="0">
                <a:latin typeface="+mn-lt"/>
              </a:rPr>
              <a:t>” na belce narzędziowej)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- włącz kamerę pokazując innym swoją gotowość (przycisk „video” na belce narzędziowej)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- ustaw widok innych uczestników (przycisk „</a:t>
            </a:r>
            <a:r>
              <a:rPr lang="pl-PL" sz="2400" dirty="0" err="1">
                <a:latin typeface="+mn-lt"/>
              </a:rPr>
              <a:t>gallery</a:t>
            </a:r>
            <a:r>
              <a:rPr lang="pl-PL" sz="2400" dirty="0">
                <a:latin typeface="+mn-lt"/>
              </a:rPr>
              <a:t> </a:t>
            </a:r>
            <a:r>
              <a:rPr lang="pl-PL" sz="2400" dirty="0" err="1">
                <a:latin typeface="+mn-lt"/>
              </a:rPr>
              <a:t>view</a:t>
            </a:r>
            <a:r>
              <a:rPr lang="pl-PL" sz="2400" dirty="0">
                <a:latin typeface="+mn-lt"/>
              </a:rPr>
              <a:t>” w prawym górnym rogu)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- rozwiń listę uczestników (przycisk „</a:t>
            </a:r>
            <a:r>
              <a:rPr lang="pl-PL" sz="2400" dirty="0" err="1">
                <a:latin typeface="+mn-lt"/>
              </a:rPr>
              <a:t>participants</a:t>
            </a:r>
            <a:r>
              <a:rPr lang="pl-PL" sz="2400" dirty="0">
                <a:latin typeface="+mn-lt"/>
              </a:rPr>
              <a:t>” na belce narzędziowej)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- rozwiń chat (przycisk „chat” na belce narzędziowej)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824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490</Words>
  <Application>Microsoft Office PowerPoint</Application>
  <PresentationFormat>Panoramiczny</PresentationFormat>
  <Paragraphs>50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Roboto Light</vt:lpstr>
      <vt:lpstr>Tahoma</vt:lpstr>
      <vt:lpstr>Times New Roman</vt:lpstr>
      <vt:lpstr>Motyw pakietu Office</vt:lpstr>
      <vt:lpstr>WPROWADZENIE  DO ZOOM’a</vt:lpstr>
      <vt:lpstr>Na platformie ZOOM warunki konferencji będą zbliżone do warunków rzeczywistych – spotkanie w sali konferencyjnej – możliwa będzie rozmowa głosowa wszystkich uczestników  (oraz rozmowa na czacie).  Dzięki platformie ZOOM wszyscy uczestnicy szkolenia będą się widzieli. </vt:lpstr>
      <vt:lpstr>W treści wiadomości e-mail, którą Państwo otrzymacie, będzie znajdować się link do spotkania, numer identyfikacyjny spotkania (Meeting ID) i hasło dostępu (Passcode).  </vt:lpstr>
      <vt:lpstr>Kliknij na link (jeśli link nie będzie aktywny skopiuj go do przeglądarki internetowej).</vt:lpstr>
      <vt:lpstr> </vt:lpstr>
      <vt:lpstr> </vt:lpstr>
      <vt:lpstr>Prezentacja programu PowerPoint</vt:lpstr>
      <vt:lpstr> </vt:lpstr>
      <vt:lpstr>Podsumowując, przygotuj swój ekran w następujący sposób:  - pobierz Zoom na komputer - wycisz swój mikrofon do czasu rozpoczęcia spotkania (przycisk „mute” na belce narzędziowej) - włącz kamerę pokazując innym swoją gotowość (przycisk „video” na belce narzędziowej) - ustaw widok innych uczestników (przycisk „gallery view” w prawym górnym rogu) - rozwiń listę uczestników (przycisk „participants” na belce narzędziowej) - rozwiń chat (przycisk „chat” na belce narzędziowej) </vt:lpstr>
      <vt:lpstr>W przypadku problemów technicznych  z logowaniem, prosimy o kontakt  z NSZZ „Solidarność”: Katarzyna Jażdżewska tel. 727 570 337  Do zobaczenia  na platformie ZOOM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Jażdżewski</dc:creator>
  <cp:lastModifiedBy>Igor Dorawa</cp:lastModifiedBy>
  <cp:revision>11</cp:revision>
  <cp:lastPrinted>2023-01-18T08:53:28Z</cp:lastPrinted>
  <dcterms:created xsi:type="dcterms:W3CDTF">2022-11-30T07:00:57Z</dcterms:created>
  <dcterms:modified xsi:type="dcterms:W3CDTF">2023-01-18T08:54:49Z</dcterms:modified>
</cp:coreProperties>
</file>